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4"/>
  </p:notesMasterIdLst>
  <p:handoutMasterIdLst>
    <p:handoutMasterId r:id="rId15"/>
  </p:handoutMasterIdLst>
  <p:sldIdLst>
    <p:sldId id="256" r:id="rId2"/>
    <p:sldId id="280" r:id="rId3"/>
    <p:sldId id="296" r:id="rId4"/>
    <p:sldId id="279" r:id="rId5"/>
    <p:sldId id="297" r:id="rId6"/>
    <p:sldId id="298" r:id="rId7"/>
    <p:sldId id="300" r:id="rId8"/>
    <p:sldId id="299" r:id="rId9"/>
    <p:sldId id="301" r:id="rId10"/>
    <p:sldId id="302" r:id="rId11"/>
    <p:sldId id="303" r:id="rId12"/>
    <p:sldId id="281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8215" autoAdjust="0"/>
  </p:normalViewPr>
  <p:slideViewPr>
    <p:cSldViewPr snapToGrid="0" snapToObjects="1">
      <p:cViewPr varScale="1">
        <p:scale>
          <a:sx n="69" d="100"/>
          <a:sy n="69" d="100"/>
        </p:scale>
        <p:origin x="-10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CBA705-9C41-C340-B94C-4E9B56C35F05}" type="datetimeFigureOut">
              <a:rPr lang="en-US" smtClean="0"/>
              <a:t>12/5/16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1FD513-480C-B144-A3EF-3F113F390F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0944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6E3615-021A-AE4C-B637-D00F8702B24A}" type="datetimeFigureOut">
              <a:rPr lang="en-US" smtClean="0"/>
              <a:pPr/>
              <a:t>12/5/16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AB5A18-01B4-7045-8BD4-733A4274DC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2720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will review your lit circle activities, two-column journals, and rest of MTH units (unless done)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AB5A18-01B4-7045-8BD4-733A4274DCB6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5575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will review your lit circle activities, two-column journals, and rest of MTH units (unless done)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AB5A18-01B4-7045-8BD4-733A4274DCB6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5575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60ADB69-A6B8-AE47-A6ED-BCD8D8F8F027}" type="slidenum">
              <a:rPr lang="en-US">
                <a:latin typeface="Arial" charset="0"/>
                <a:ea typeface="ＭＳ Ｐゴシック" charset="-128"/>
                <a:cs typeface="ＭＳ Ｐゴシック" charset="-128"/>
              </a:rPr>
              <a:pPr/>
              <a:t>6</a:t>
            </a:fld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0483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7"/>
          <p:cNvGrpSpPr/>
          <p:nvPr/>
        </p:nvGrpSpPr>
        <p:grpSpPr>
          <a:xfrm>
            <a:off x="486873" y="411480"/>
            <a:ext cx="8170255" cy="6035040"/>
            <a:chOff x="486873" y="411480"/>
            <a:chExt cx="8170255" cy="6035040"/>
          </a:xfrm>
        </p:grpSpPr>
        <p:pic>
          <p:nvPicPr>
            <p:cNvPr id="12" name="Picture 11" descr="PaperPanel-Title.jpg"/>
            <p:cNvPicPr>
              <a:picLocks noChangeAspect="1"/>
            </p:cNvPicPr>
            <p:nvPr/>
          </p:nvPicPr>
          <p:blipFill>
            <a:blip r:embed="rId2"/>
            <a:srcRect r="2128"/>
            <a:stretch>
              <a:fillRect/>
            </a:stretch>
          </p:blipFill>
          <p:spPr>
            <a:xfrm>
              <a:off x="486873" y="411480"/>
              <a:ext cx="8170255" cy="6035040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sp>
          <p:nvSpPr>
            <p:cNvPr id="14" name="Rectangle 13"/>
            <p:cNvSpPr>
              <a:spLocks/>
            </p:cNvSpPr>
            <p:nvPr/>
          </p:nvSpPr>
          <p:spPr>
            <a:xfrm>
              <a:off x="562843" y="475488"/>
              <a:ext cx="7982712" cy="5888736"/>
            </a:xfrm>
            <a:prstGeom prst="rect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562842" y="6133646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562843" y="457200"/>
              <a:ext cx="7982712" cy="25786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3950"/>
            <a:ext cx="7342188" cy="1924050"/>
          </a:xfrm>
        </p:spPr>
        <p:txBody>
          <a:bodyPr anchor="b" anchorCtr="0">
            <a:noAutofit/>
          </a:bodyPr>
          <a:lstStyle>
            <a:lvl1pPr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429000"/>
            <a:ext cx="7342188" cy="1752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3741" y="6122894"/>
            <a:ext cx="2133600" cy="259317"/>
          </a:xfrm>
        </p:spPr>
        <p:txBody>
          <a:bodyPr/>
          <a:lstStyle/>
          <a:p>
            <a:fld id="{D2C08ED3-1359-D746-86D1-85FEF5A610D7}" type="datetimeFigureOut">
              <a:rPr lang="en-US" smtClean="0"/>
              <a:pPr/>
              <a:t>12/5/16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2894"/>
            <a:ext cx="2895600" cy="25781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191000" y="6122894"/>
            <a:ext cx="762000" cy="271463"/>
          </a:xfrm>
        </p:spPr>
        <p:txBody>
          <a:bodyPr/>
          <a:lstStyle/>
          <a:p>
            <a:fld id="{89E2431B-EA8C-EF4B-99AD-56E0622398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9" name="Group 2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pic>
            <p:nvPicPr>
              <p:cNvPr id="21" name="Picture 20" descr="PaperPanel-Base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2880" y="173699"/>
                <a:ext cx="8778240" cy="6510602"/>
              </a:xfrm>
              <a:prstGeom prst="rect">
                <a:avLst/>
              </a:prstGeom>
              <a:noFill/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</p:pic>
          <p:grpSp>
            <p:nvGrpSpPr>
              <p:cNvPr id="10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3" name="Rectangle 22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4" name="Straight Connector 23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20" name="Rectangle 19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694329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672323"/>
            <a:ext cx="3008313" cy="340304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08ED3-1359-D746-86D1-85FEF5A610D7}" type="datetimeFigureOut">
              <a:rPr lang="en-US" smtClean="0"/>
              <a:pPr/>
              <a:t>12/5/16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2431B-EA8C-EF4B-99AD-56E0622398E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>
          <a:xfrm rot="10800000">
            <a:off x="258763" y="1594462"/>
            <a:ext cx="357530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352892" y="310123"/>
            <a:ext cx="3398837" cy="1204912"/>
          </a:xfrm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5" name="Rectangle 24"/>
          <p:cNvSpPr/>
          <p:nvPr/>
        </p:nvSpPr>
        <p:spPr>
          <a:xfrm rot="10800000">
            <a:off x="258763" y="1594462"/>
            <a:ext cx="357530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2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9" name="Group 2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pic>
            <p:nvPicPr>
              <p:cNvPr id="36" name="Picture 35" descr="PaperPanel-Base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2880" y="173699"/>
                <a:ext cx="8778240" cy="6510602"/>
              </a:xfrm>
              <a:prstGeom prst="rect">
                <a:avLst/>
              </a:prstGeom>
              <a:noFill/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</p:pic>
          <p:grpSp>
            <p:nvGrpSpPr>
              <p:cNvPr id="10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38" name="Rectangle 37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39" name="Straight Connector 38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35" name="Rectangle 34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691640"/>
            <a:ext cx="3008376" cy="914400"/>
          </a:xfrm>
        </p:spPr>
        <p:txBody>
          <a:bodyPr anchor="b">
            <a:no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38559" y="612775"/>
            <a:ext cx="4114800" cy="546811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2670048"/>
            <a:ext cx="3008376" cy="3401568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08ED3-1359-D746-86D1-85FEF5A610D7}" type="datetimeFigureOut">
              <a:rPr lang="en-US" smtClean="0"/>
              <a:pPr/>
              <a:t>12/5/16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2431B-EA8C-EF4B-99AD-56E0622398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26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36" name="Picture 35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9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38" name="Rectangle 37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39" name="Straight Connector 38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1" y="4287819"/>
            <a:ext cx="8021977" cy="916193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6347" y="331694"/>
            <a:ext cx="8421624" cy="3783106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1" y="5271247"/>
            <a:ext cx="8021977" cy="1013011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Bef>
                <a:spcPts val="30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08ED3-1359-D746-86D1-85FEF5A610D7}" type="datetimeFigureOut">
              <a:rPr lang="en-US" smtClean="0"/>
              <a:pPr/>
              <a:t>12/5/16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2431B-EA8C-EF4B-99AD-56E0622398E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56032" y="4203192"/>
            <a:ext cx="8622792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0" name="Rectangle 19"/>
          <p:cNvSpPr/>
          <p:nvPr/>
        </p:nvSpPr>
        <p:spPr>
          <a:xfrm>
            <a:off x="256032" y="4203192"/>
            <a:ext cx="8622792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1" name="Picture 20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3" name="Rectangle 2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5" name="Rectangle 24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08ED3-1359-D746-86D1-85FEF5A610D7}" type="datetimeFigureOut">
              <a:rPr lang="en-US" smtClean="0"/>
              <a:pPr/>
              <a:t>12/5/16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2431B-EA8C-EF4B-99AD-56E0622398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1" name="Picture 20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3" name="Rectangle 2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399" y="609600"/>
            <a:ext cx="1416423" cy="5516563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2" y="609600"/>
            <a:ext cx="6279777" cy="5516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08ED3-1359-D746-86D1-85FEF5A610D7}" type="datetimeFigureOut">
              <a:rPr lang="en-US" smtClean="0"/>
              <a:pPr/>
              <a:t>12/5/16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2431B-EA8C-EF4B-99AD-56E0622398E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6" name="Rectangle 25"/>
          <p:cNvSpPr/>
          <p:nvPr/>
        </p:nvSpPr>
        <p:spPr>
          <a:xfrm rot="5400000">
            <a:off x="4242277" y="3274090"/>
            <a:ext cx="613562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" name="Rectangle 17"/>
          <p:cNvSpPr/>
          <p:nvPr/>
        </p:nvSpPr>
        <p:spPr>
          <a:xfrm rot="5400000">
            <a:off x="4242277" y="3274090"/>
            <a:ext cx="613562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7" name="Picture 16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9" name="Rectangle 18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0" name="Straight Connector 19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1" name="Rectangle 20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08ED3-1359-D746-86D1-85FEF5A610D7}" type="datetimeFigureOut">
              <a:rPr lang="en-US" smtClean="0"/>
              <a:pPr/>
              <a:t>12/5/16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2431B-EA8C-EF4B-99AD-56E0622398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aperPanel-Title.jpg"/>
          <p:cNvPicPr>
            <a:picLocks noChangeAspect="1"/>
          </p:cNvPicPr>
          <p:nvPr/>
        </p:nvPicPr>
        <p:blipFill>
          <a:blip r:embed="rId2"/>
          <a:srcRect r="2128"/>
          <a:stretch>
            <a:fillRect/>
          </a:stretch>
        </p:blipFill>
        <p:spPr>
          <a:xfrm>
            <a:off x="486873" y="411480"/>
            <a:ext cx="8170255" cy="6035040"/>
          </a:xfrm>
          <a:prstGeom prst="rect">
            <a:avLst/>
          </a:prstGeom>
          <a:noFill/>
          <a:ln w="12700">
            <a:noFill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  <a:scene3d>
            <a:camera prst="perspectiveFront" fov="4800000"/>
            <a:lightRig rig="threePt" dir="t"/>
          </a:scene3d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0113" y="3442447"/>
            <a:ext cx="7345362" cy="1532965"/>
          </a:xfrm>
        </p:spPr>
        <p:txBody>
          <a:bodyPr anchor="b" anchorCtr="0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0113" y="5029200"/>
            <a:ext cx="7345362" cy="9906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9259" y="6122894"/>
            <a:ext cx="2133600" cy="259317"/>
          </a:xfrm>
        </p:spPr>
        <p:txBody>
          <a:bodyPr/>
          <a:lstStyle/>
          <a:p>
            <a:fld id="{D2C08ED3-1359-D746-86D1-85FEF5A610D7}" type="datetimeFigureOut">
              <a:rPr lang="en-US" smtClean="0"/>
              <a:pPr/>
              <a:t>12/5/16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4401"/>
            <a:ext cx="2895600" cy="257810"/>
          </a:xfrm>
        </p:spPr>
        <p:txBody>
          <a:bodyPr/>
          <a:lstStyle/>
          <a:p>
            <a:endParaRPr lang="en-US"/>
          </a:p>
        </p:txBody>
      </p:sp>
      <p:grpSp>
        <p:nvGrpSpPr>
          <p:cNvPr id="6" name="Group 11"/>
          <p:cNvGrpSpPr/>
          <p:nvPr/>
        </p:nvGrpSpPr>
        <p:grpSpPr>
          <a:xfrm>
            <a:off x="562842" y="475488"/>
            <a:ext cx="7982713" cy="5888736"/>
            <a:chOff x="562842" y="475488"/>
            <a:chExt cx="7982713" cy="5888736"/>
          </a:xfrm>
        </p:grpSpPr>
        <p:sp>
          <p:nvSpPr>
            <p:cNvPr id="8" name="Rectangle 7"/>
            <p:cNvSpPr>
              <a:spLocks/>
            </p:cNvSpPr>
            <p:nvPr/>
          </p:nvSpPr>
          <p:spPr>
            <a:xfrm>
              <a:off x="562843" y="475488"/>
              <a:ext cx="7982712" cy="5888736"/>
            </a:xfrm>
            <a:prstGeom prst="rect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562842" y="6133646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562842" y="3427528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636493" y="533400"/>
            <a:ext cx="7836408" cy="2828925"/>
          </a:xfrm>
        </p:spPr>
        <p:txBody>
          <a:bodyPr>
            <a:normAutofit/>
          </a:bodyPr>
          <a:lstStyle>
            <a:lvl1pPr>
              <a:buNone/>
              <a:defRPr sz="20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2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5" name="Picture 24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7" name="Rectangle 26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8" name="Straight Connector 27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1371600"/>
            <a:ext cx="7345362" cy="1676400"/>
          </a:xfrm>
        </p:spPr>
        <p:txBody>
          <a:bodyPr anchor="b" anchorCtr="0">
            <a:noAutofit/>
          </a:bodyPr>
          <a:lstStyle>
            <a:lvl1pPr algn="ctr">
              <a:defRPr sz="5400" b="0" i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3" y="3134566"/>
            <a:ext cx="7345362" cy="1500187"/>
          </a:xfrm>
        </p:spPr>
        <p:txBody>
          <a:bodyPr anchor="t" anchorCtr="0"/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08ED3-1359-D746-86D1-85FEF5A610D7}" type="datetimeFigureOut">
              <a:rPr lang="en-US" smtClean="0"/>
              <a:pPr/>
              <a:t>12/5/16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2431B-EA8C-EF4B-99AD-56E0622398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5" name="Picture 14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9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7" name="Rectangle 16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8" name="Straight Connector 17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9" name="Rectangle 18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1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08ED3-1359-D746-86D1-85FEF5A610D7}" type="datetimeFigureOut">
              <a:rPr lang="en-US" smtClean="0"/>
              <a:pPr/>
              <a:t>12/5/16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2431B-EA8C-EF4B-99AD-56E0622398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6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8" name="Picture 17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11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0" name="Rectangle 19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1" name="Straight Connector 20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2" name="Rectangle 21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301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301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45539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45539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08ED3-1359-D746-86D1-85FEF5A610D7}" type="datetimeFigureOut">
              <a:rPr lang="en-US" smtClean="0"/>
              <a:pPr/>
              <a:t>12/5/16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2431B-EA8C-EF4B-99AD-56E0622398E7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30" name="Straight Connector 29"/>
          <p:cNvCxnSpPr/>
          <p:nvPr/>
        </p:nvCxnSpPr>
        <p:spPr>
          <a:xfrm rot="16200000" flipH="1">
            <a:off x="2217480" y="4026438"/>
            <a:ext cx="4711326" cy="2286"/>
          </a:xfrm>
          <a:prstGeom prst="line">
            <a:avLst/>
          </a:prstGeom>
          <a:noFill/>
          <a:ln w="12700">
            <a:solidFill>
              <a:schemeClr val="tx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3" name="Straight Connector 22"/>
          <p:cNvCxnSpPr/>
          <p:nvPr/>
        </p:nvCxnSpPr>
        <p:spPr>
          <a:xfrm rot="16200000" flipH="1">
            <a:off x="2217480" y="4026438"/>
            <a:ext cx="4711326" cy="2286"/>
          </a:xfrm>
          <a:prstGeom prst="line">
            <a:avLst/>
          </a:prstGeom>
          <a:noFill/>
          <a:ln w="12700">
            <a:solidFill>
              <a:schemeClr val="tx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0" name="Picture 19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7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2" name="Rectangle 21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3" name="Straight Connector 22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4" name="Rectangle 23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08ED3-1359-D746-86D1-85FEF5A610D7}" type="datetimeFigureOut">
              <a:rPr lang="en-US" smtClean="0"/>
              <a:pPr/>
              <a:t>12/5/16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2431B-EA8C-EF4B-99AD-56E0622398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7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9" name="Picture 18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6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1" name="Rectangle 20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2" name="Straight Connector 21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08ED3-1359-D746-86D1-85FEF5A610D7}" type="datetimeFigureOut">
              <a:rPr lang="en-US" smtClean="0"/>
              <a:pPr/>
              <a:t>12/5/16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2431B-EA8C-EF4B-99AD-56E0622398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9" name="Group 2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pic>
            <p:nvPicPr>
              <p:cNvPr id="28" name="Picture 27" descr="PaperPanel-Base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2880" y="173699"/>
                <a:ext cx="8778240" cy="6510602"/>
              </a:xfrm>
              <a:prstGeom prst="rect">
                <a:avLst/>
              </a:prstGeom>
              <a:noFill/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</p:pic>
          <p:grpSp>
            <p:nvGrpSpPr>
              <p:cNvPr id="10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30" name="Rectangle 29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31" name="Straight Connector 30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33" name="Rectangle 32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169892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147888"/>
            <a:ext cx="3008313" cy="3262313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08ED3-1359-D746-86D1-85FEF5A610D7}" type="datetimeFigureOut">
              <a:rPr lang="en-US" smtClean="0"/>
              <a:pPr/>
              <a:t>12/5/16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2431B-EA8C-EF4B-99AD-56E0622398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0113" y="244158"/>
            <a:ext cx="7345362" cy="13398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2" y="2133601"/>
            <a:ext cx="7345363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3840" y="6371591"/>
            <a:ext cx="2133600" cy="2593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</a:defRPr>
            </a:lvl1pPr>
          </a:lstStyle>
          <a:p>
            <a:fld id="{D2C08ED3-1359-D746-86D1-85FEF5A610D7}" type="datetimeFigureOut">
              <a:rPr lang="en-US" smtClean="0"/>
              <a:pPr/>
              <a:t>12/5/16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58840" y="6371591"/>
            <a:ext cx="2895600" cy="2578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2714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9E2431B-EA8C-EF4B-99AD-56E0622398E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794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080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366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2652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edweek.org/ew/articles/2011/03/23/26curriculum.h30.html?tkn=WRYF8u+C2cweGQ6tFHos80uGFXuqPOEACVau&amp;cmp=clp-edweek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uriedc423coiro.wikispaces.com/Part+5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697459"/>
            <a:ext cx="7342188" cy="1924050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EDC 423</a:t>
            </a:r>
            <a:r>
              <a:rPr lang="en-US" sz="4000" dirty="0" smtClean="0"/>
              <a:t>:</a:t>
            </a:r>
            <a:br>
              <a:rPr lang="en-US" sz="4000" dirty="0" smtClean="0"/>
            </a:br>
            <a:r>
              <a:rPr lang="en-US" sz="4000" dirty="0" smtClean="0"/>
              <a:t>Informal and Formal Assessments of Reading Proficiency 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4141496"/>
            <a:ext cx="7342188" cy="1752600"/>
          </a:xfrm>
        </p:spPr>
        <p:txBody>
          <a:bodyPr>
            <a:normAutofit/>
          </a:bodyPr>
          <a:lstStyle/>
          <a:p>
            <a:r>
              <a:rPr lang="en-US" sz="3000" dirty="0" smtClean="0">
                <a:solidFill>
                  <a:schemeClr val="tx1"/>
                </a:solidFill>
              </a:rPr>
              <a:t>Dr. Julie Coiro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Items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Passage 2: </a:t>
            </a:r>
            <a:r>
              <a:rPr lang="en-US" sz="3200" i="1" dirty="0" smtClean="0"/>
              <a:t>The Cricket &amp; The Cougar </a:t>
            </a:r>
            <a:r>
              <a:rPr lang="en-US" sz="3200" dirty="0" smtClean="0"/>
              <a:t>(Sample Online Computer Practice) </a:t>
            </a:r>
          </a:p>
          <a:p>
            <a:r>
              <a:rPr lang="en-US" sz="3200" dirty="0" smtClean="0"/>
              <a:t>Passage 1: </a:t>
            </a:r>
            <a:r>
              <a:rPr lang="en-US" sz="3200" i="1" dirty="0" err="1" smtClean="0"/>
              <a:t>Kira-Kira</a:t>
            </a:r>
            <a:r>
              <a:rPr lang="en-US" sz="3200" i="1" dirty="0" smtClean="0"/>
              <a:t> </a:t>
            </a:r>
          </a:p>
          <a:p>
            <a:r>
              <a:rPr lang="en-US" sz="3200" dirty="0" smtClean="0"/>
              <a:t>Aligning to Common Core State Standards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7345975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endParaRPr lang="en-US" dirty="0"/>
          </a:p>
        </p:txBody>
      </p:sp>
      <p:pic>
        <p:nvPicPr>
          <p:cNvPr id="5" name="Picture 4" descr="Screen Shot 2016-12-05 at 1.58.0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976" y="2540000"/>
            <a:ext cx="8375481" cy="1848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4337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Score </a:t>
            </a:r>
            <a:r>
              <a:rPr lang="en-US" dirty="0" smtClean="0"/>
              <a:t>Ranges on Quiz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0957" y="2133601"/>
            <a:ext cx="3766022" cy="39319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600" b="1" dirty="0" smtClean="0"/>
              <a:t>Quiz 2 (35 points)</a:t>
            </a:r>
            <a:endParaRPr lang="en-US" sz="2600" b="1" dirty="0" smtClean="0"/>
          </a:p>
          <a:p>
            <a:r>
              <a:rPr lang="en-US" dirty="0" smtClean="0"/>
              <a:t>X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25842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Wrapping Up Questioning in Narrative Texts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8151" y="1860798"/>
            <a:ext cx="7871040" cy="4696299"/>
          </a:xfrm>
        </p:spPr>
        <p:txBody>
          <a:bodyPr>
            <a:normAutofit lnSpcReduction="10000"/>
          </a:bodyPr>
          <a:lstStyle/>
          <a:p>
            <a:r>
              <a:rPr lang="en-US" sz="3200" b="1" dirty="0" smtClean="0"/>
              <a:t>Pass Back Narrative Questioning Activity</a:t>
            </a:r>
          </a:p>
          <a:p>
            <a:r>
              <a:rPr lang="en-US" sz="3200" b="1" dirty="0" smtClean="0"/>
              <a:t>Developing Text Talk Queries to Foster Discussion (see handout) </a:t>
            </a:r>
          </a:p>
          <a:p>
            <a:pPr lvl="1"/>
            <a:r>
              <a:rPr lang="en-US" sz="2800" dirty="0" smtClean="0"/>
              <a:t>Initiating Queries </a:t>
            </a:r>
          </a:p>
          <a:p>
            <a:pPr lvl="1"/>
            <a:r>
              <a:rPr lang="en-US" sz="2800" dirty="0" smtClean="0"/>
              <a:t>Foll</a:t>
            </a:r>
            <a:r>
              <a:rPr lang="en-US" sz="2800" dirty="0" smtClean="0"/>
              <a:t>ow-Up Queries </a:t>
            </a:r>
          </a:p>
          <a:p>
            <a:pPr lvl="1"/>
            <a:r>
              <a:rPr lang="en-US" sz="2800" dirty="0" smtClean="0"/>
              <a:t>Narrative Queries (character, author’s craft) </a:t>
            </a:r>
          </a:p>
          <a:p>
            <a:pPr lvl="1"/>
            <a:r>
              <a:rPr lang="en-US" sz="2800" dirty="0" smtClean="0"/>
              <a:t>Thematic Connections (after reading Hollis Woods)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5933571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Completing IDEA Evaluations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8151" y="1860798"/>
            <a:ext cx="7871040" cy="4696299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Instructor: Dr. Julie Coiro</a:t>
            </a:r>
          </a:p>
          <a:p>
            <a:r>
              <a:rPr lang="en-US" sz="3200" b="1" dirty="0" smtClean="0"/>
              <a:t>Course #: 4022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361443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Informal and Formal Assessments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1630" y="1816493"/>
            <a:ext cx="8145691" cy="4474776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Cornett, Chapter 4: </a:t>
            </a:r>
            <a:r>
              <a:rPr lang="en-US" sz="2600" dirty="0" smtClean="0"/>
              <a:t>Interviews, Surveys, Checklists, Student Self-Assessment, Peer Feedback, Observation, Record Keeping, Anecdotal Records, Portfolios, Conferences</a:t>
            </a:r>
            <a:endParaRPr lang="is-IS" sz="2600" dirty="0" smtClean="0"/>
          </a:p>
          <a:p>
            <a:r>
              <a:rPr lang="en-US" sz="2800" b="1" u="sng" dirty="0" smtClean="0"/>
              <a:t>Informal</a:t>
            </a:r>
            <a:r>
              <a:rPr lang="en-US" sz="2800" b="1" dirty="0" smtClean="0"/>
              <a:t> Assessment</a:t>
            </a:r>
            <a:r>
              <a:rPr lang="en-US" sz="2800" b="1" dirty="0" smtClean="0"/>
              <a:t> Types and Purposes </a:t>
            </a:r>
            <a:br>
              <a:rPr lang="en-US" sz="2800" b="1" dirty="0" smtClean="0"/>
            </a:br>
            <a:r>
              <a:rPr lang="en-US" sz="2800" dirty="0" smtClean="0"/>
              <a:t>(see handout) document skills while still developing in areas linked to CCSS</a:t>
            </a:r>
          </a:p>
          <a:p>
            <a:r>
              <a:rPr lang="en-US" sz="2800" b="1" u="sng" dirty="0" smtClean="0"/>
              <a:t>Formal</a:t>
            </a:r>
            <a:r>
              <a:rPr lang="en-US" sz="2800" b="1" dirty="0" smtClean="0"/>
              <a:t> Assessment Types of Purposes </a:t>
            </a:r>
            <a:br>
              <a:rPr lang="en-US" sz="2800" b="1" dirty="0" smtClean="0"/>
            </a:br>
            <a:r>
              <a:rPr lang="en-US" sz="2800" dirty="0" smtClean="0"/>
              <a:t>(see handout)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7018402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Formal Assessments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0808" y="1988918"/>
            <a:ext cx="7677853" cy="4857589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b="1" dirty="0" smtClean="0"/>
              <a:t>Standardized</a:t>
            </a:r>
            <a:r>
              <a:rPr lang="en-US" b="1" dirty="0"/>
              <a:t>, norm-referenced</a:t>
            </a:r>
            <a:r>
              <a:rPr lang="en-US" dirty="0"/>
              <a:t> (performance ranking compared to a </a:t>
            </a:r>
            <a:r>
              <a:rPr lang="en-US" i="1" dirty="0"/>
              <a:t>normed</a:t>
            </a:r>
            <a:r>
              <a:rPr lang="en-US" dirty="0"/>
              <a:t> sample of students </a:t>
            </a:r>
            <a:r>
              <a:rPr lang="en-US" dirty="0" smtClean="0"/>
              <a:t>–</a:t>
            </a:r>
            <a:br>
              <a:rPr lang="en-US" dirty="0" smtClean="0"/>
            </a:br>
            <a:r>
              <a:rPr lang="ja-JP" altLang="en-US" i="1" dirty="0" smtClean="0"/>
              <a:t>“</a:t>
            </a:r>
            <a:r>
              <a:rPr lang="en-US" i="1" dirty="0"/>
              <a:t>Reads better than 90% of </a:t>
            </a:r>
            <a:r>
              <a:rPr lang="en-US" i="1" dirty="0" smtClean="0"/>
              <a:t>4th </a:t>
            </a:r>
            <a:r>
              <a:rPr lang="en-US" i="1" dirty="0"/>
              <a:t>grade students nationally</a:t>
            </a:r>
            <a:r>
              <a:rPr lang="ja-JP" altLang="en-US" i="1" dirty="0"/>
              <a:t>”</a:t>
            </a:r>
            <a:r>
              <a:rPr lang="en-US" i="1" dirty="0"/>
              <a:t>)</a:t>
            </a:r>
            <a:endParaRPr lang="en-US" dirty="0"/>
          </a:p>
          <a:p>
            <a:pPr lvl="2">
              <a:lnSpc>
                <a:spcPct val="90000"/>
              </a:lnSpc>
            </a:pPr>
            <a:r>
              <a:rPr lang="en-US" sz="1800" dirty="0"/>
              <a:t>Standard procedures for administration and scoring </a:t>
            </a:r>
          </a:p>
          <a:p>
            <a:pPr lvl="2">
              <a:lnSpc>
                <a:spcPct val="90000"/>
              </a:lnSpc>
            </a:pPr>
            <a:r>
              <a:rPr lang="en-US" sz="1800" dirty="0"/>
              <a:t>P</a:t>
            </a:r>
            <a:r>
              <a:rPr lang="en-US" sz="1800" dirty="0" smtClean="0"/>
              <a:t>rimary measure </a:t>
            </a:r>
            <a:r>
              <a:rPr lang="en-US" sz="1800" dirty="0"/>
              <a:t>of school accountability</a:t>
            </a:r>
          </a:p>
          <a:p>
            <a:pPr lvl="2">
              <a:lnSpc>
                <a:spcPct val="90000"/>
              </a:lnSpc>
            </a:pPr>
            <a:r>
              <a:rPr lang="en-US" sz="1800" dirty="0"/>
              <a:t>Often used to compare schools locally and nationally</a:t>
            </a:r>
          </a:p>
          <a:p>
            <a:pPr lvl="2">
              <a:lnSpc>
                <a:spcPct val="90000"/>
              </a:lnSpc>
            </a:pPr>
            <a:r>
              <a:rPr lang="en-US" sz="1800" dirty="0"/>
              <a:t>Takes a long time to get instructional feedback</a:t>
            </a:r>
          </a:p>
          <a:p>
            <a:pPr>
              <a:lnSpc>
                <a:spcPct val="90000"/>
              </a:lnSpc>
            </a:pPr>
            <a:r>
              <a:rPr lang="en-US" b="1" dirty="0"/>
              <a:t>Criterion Referenced</a:t>
            </a:r>
            <a:r>
              <a:rPr lang="en-US" dirty="0"/>
              <a:t> (performance compared to a set of skills or objectives - proportion of correct answers - </a:t>
            </a:r>
            <a:r>
              <a:rPr lang="ja-JP" altLang="en-US" dirty="0"/>
              <a:t>“</a:t>
            </a:r>
            <a:r>
              <a:rPr lang="en-US" i="1" dirty="0"/>
              <a:t>Demonstrated mastery of </a:t>
            </a:r>
            <a:r>
              <a:rPr lang="en-US" i="1" dirty="0" smtClean="0"/>
              <a:t>4th </a:t>
            </a:r>
            <a:r>
              <a:rPr lang="en-US" i="1" dirty="0"/>
              <a:t>grade reading objectives</a:t>
            </a:r>
            <a:r>
              <a:rPr lang="ja-JP" altLang="en-US" dirty="0"/>
              <a:t>”</a:t>
            </a:r>
            <a:r>
              <a:rPr lang="en-US" dirty="0"/>
              <a:t>)</a:t>
            </a:r>
          </a:p>
          <a:p>
            <a:pPr lvl="2">
              <a:lnSpc>
                <a:spcPct val="90000"/>
              </a:lnSpc>
            </a:pPr>
            <a:r>
              <a:rPr lang="en-US" sz="1800" dirty="0"/>
              <a:t>Compared to local criteria only; Feedback can be immediate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20405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Objectives </a:t>
            </a:r>
            <a:r>
              <a:rPr lang="en-US" b="1" dirty="0"/>
              <a:t>Vs. Standards </a:t>
            </a:r>
            <a:endParaRPr lang="en-US" dirty="0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112" y="1908389"/>
            <a:ext cx="7345363" cy="4949611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en-US" sz="3000" b="1" dirty="0"/>
              <a:t>Learning Objective: </a:t>
            </a:r>
            <a:r>
              <a:rPr lang="en-US" sz="3000" dirty="0"/>
              <a:t>a detailed description that states the expected change in student learning, how the change will be demonstrated, and the expected level of change as a result of a specific course of instruction</a:t>
            </a:r>
            <a:br>
              <a:rPr lang="en-US" sz="3000" dirty="0"/>
            </a:br>
            <a:endParaRPr lang="en-US" sz="3000" dirty="0"/>
          </a:p>
          <a:p>
            <a:pPr eaLnBrk="1" hangingPunct="1">
              <a:lnSpc>
                <a:spcPct val="90000"/>
              </a:lnSpc>
            </a:pPr>
            <a:r>
              <a:rPr lang="en-US" sz="3000" b="1" dirty="0" smtClean="0"/>
              <a:t>Educational </a:t>
            </a:r>
            <a:r>
              <a:rPr lang="en-US" sz="3000" b="1" dirty="0" smtClean="0"/>
              <a:t>Standard: </a:t>
            </a:r>
            <a:r>
              <a:rPr lang="en-US" sz="3000" dirty="0" smtClean="0"/>
              <a:t>defines the knowledge and skills students should possess at critical points in their educational career (e.g., at each grade level); provides common expectations for all students to measure up to these standards </a:t>
            </a:r>
            <a:br>
              <a:rPr lang="en-US" sz="3000" dirty="0" smtClean="0"/>
            </a:br>
            <a:endParaRPr lang="en-US" sz="3000" dirty="0" smtClean="0"/>
          </a:p>
          <a:p>
            <a:pPr eaLnBrk="1" hangingPunct="1">
              <a:lnSpc>
                <a:spcPct val="90000"/>
              </a:lnSpc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2500121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Which is which? And why?</a:t>
            </a:r>
            <a:br>
              <a:rPr lang="en-US" dirty="0" smtClean="0"/>
            </a:br>
            <a:r>
              <a:rPr lang="en-US" sz="2800" dirty="0" smtClean="0"/>
              <a:t>(educational standard vs. learning objective) </a:t>
            </a:r>
            <a:endParaRPr lang="en-US" dirty="0" smtClean="0"/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 smtClean="0"/>
              <a:t>Using </a:t>
            </a:r>
            <a:r>
              <a:rPr lang="en-US" sz="2800" dirty="0" smtClean="0"/>
              <a:t>a graphic organizer and working in groups, students will be able to make inferences about </a:t>
            </a:r>
            <a:r>
              <a:rPr lang="en-US" sz="2800" dirty="0" smtClean="0"/>
              <a:t>the characters found </a:t>
            </a:r>
            <a:r>
              <a:rPr lang="en-US" sz="2800" dirty="0" smtClean="0"/>
              <a:t>in </a:t>
            </a:r>
            <a:r>
              <a:rPr lang="en-US" sz="2800" i="1" dirty="0" smtClean="0"/>
              <a:t>Magic </a:t>
            </a:r>
            <a:r>
              <a:rPr lang="en-US" sz="2800" i="1" dirty="0" err="1" smtClean="0"/>
              <a:t>Treehouse</a:t>
            </a:r>
            <a:r>
              <a:rPr lang="en-US" sz="2800" i="1" dirty="0" smtClean="0"/>
              <a:t> Vacation Under the Volcanoes</a:t>
            </a:r>
            <a:endParaRPr lang="en-US" sz="2800" dirty="0" smtClean="0"/>
          </a:p>
          <a:p>
            <a:r>
              <a:rPr lang="en-US" sz="2800" dirty="0" smtClean="0"/>
              <a:t>Students will determine the meaning of words </a:t>
            </a:r>
            <a:r>
              <a:rPr lang="en-US" sz="2800" dirty="0" smtClean="0"/>
              <a:t>and phrases as </a:t>
            </a:r>
            <a:r>
              <a:rPr lang="en-US" sz="2800" dirty="0" smtClean="0"/>
              <a:t>they are used in the </a:t>
            </a:r>
            <a:r>
              <a:rPr lang="en-US" sz="2800" dirty="0" smtClean="0"/>
              <a:t>text, including those that allude to significant characters found in mythology (e.g., Herculean)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68184791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772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Are Standards A Curriculum?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685800" y="2004766"/>
            <a:ext cx="7345363" cy="4307996"/>
          </a:xfrm>
        </p:spPr>
        <p:txBody>
          <a:bodyPr>
            <a:normAutofit lnSpcReduction="10000"/>
          </a:bodyPr>
          <a:lstStyle/>
          <a:p>
            <a:r>
              <a:rPr lang="en-US" sz="2800" b="1" dirty="0" smtClean="0"/>
              <a:t>Curriculum</a:t>
            </a:r>
            <a:r>
              <a:rPr lang="en-US" sz="2800" dirty="0" smtClean="0"/>
              <a:t>: Scripted day-to-day lesson plans that include your learning objectives; materials for measuring performance of those objectives; links to learning standards; teaching practices; and key learning experiences students will engage in </a:t>
            </a:r>
          </a:p>
          <a:p>
            <a:r>
              <a:rPr lang="en-US" sz="2800" dirty="0" smtClean="0"/>
              <a:t>The Common </a:t>
            </a:r>
            <a:r>
              <a:rPr lang="en-US" sz="2800" dirty="0" smtClean="0"/>
              <a:t>Core Standards has </a:t>
            </a:r>
            <a:r>
              <a:rPr lang="en-US" sz="2800" dirty="0" smtClean="0">
                <a:hlinkClick r:id="rId2"/>
              </a:rPr>
              <a:t>raised red flags </a:t>
            </a:r>
            <a:r>
              <a:rPr lang="en-US" sz="2800" dirty="0" smtClean="0"/>
              <a:t>for some who fear the entire curriculum is being </a:t>
            </a:r>
            <a:r>
              <a:rPr lang="en-US" sz="2800" dirty="0" smtClean="0"/>
              <a:t>mandated, but really it’s quite the opposite.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05321404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is students’ proficiency in CCSS formally assessed?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9220" y="1857533"/>
            <a:ext cx="7714668" cy="4400018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CC State Standards approved in 2010 </a:t>
            </a:r>
          </a:p>
          <a:p>
            <a:r>
              <a:rPr lang="en-US" b="1" dirty="0" smtClean="0"/>
              <a:t>Two Assessment Consortiums </a:t>
            </a:r>
            <a:r>
              <a:rPr lang="en-US" dirty="0" smtClean="0"/>
              <a:t>in 2011 with plans to roll out piloted items, training materials, and validated items in 2012-2015 (see handouts) </a:t>
            </a:r>
          </a:p>
          <a:p>
            <a:pPr lvl="1"/>
            <a:r>
              <a:rPr lang="en-US" sz="2400" b="1" dirty="0" smtClean="0"/>
              <a:t>Partnership for the Assessment of Readiness of College and Careers (PARCC) </a:t>
            </a:r>
          </a:p>
          <a:p>
            <a:pPr lvl="1"/>
            <a:r>
              <a:rPr lang="en-US" sz="2400" b="1" dirty="0" smtClean="0"/>
              <a:t>Smarter Balanced Assessment Consortium (Smarter Balanced) </a:t>
            </a:r>
          </a:p>
          <a:p>
            <a:r>
              <a:rPr lang="en-US" sz="2600" b="1" dirty="0" smtClean="0"/>
              <a:t>Updated links and RI 2016 scores on </a:t>
            </a:r>
            <a:r>
              <a:rPr lang="en-US" sz="2600" b="1" dirty="0" smtClean="0">
                <a:hlinkClick r:id="rId2"/>
              </a:rPr>
              <a:t>EDC 423 Wikispace</a:t>
            </a:r>
            <a:endParaRPr lang="en-US" sz="2600" b="1" dirty="0"/>
          </a:p>
        </p:txBody>
      </p:sp>
    </p:spTree>
    <p:extLst>
      <p:ext uri="{BB962C8B-B14F-4D97-AF65-F5344CB8AC3E}">
        <p14:creationId xmlns:p14="http://schemas.microsoft.com/office/powerpoint/2010/main" val="17995063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Capital">
  <a:themeElements>
    <a:clrScheme name="Capital">
      <a:dk1>
        <a:srgbClr val="FFFFFF"/>
      </a:dk1>
      <a:lt1>
        <a:srgbClr val="000000"/>
      </a:lt1>
      <a:dk2>
        <a:srgbClr val="7C8F97"/>
      </a:dk2>
      <a:lt2>
        <a:srgbClr val="D1D0C8"/>
      </a:lt2>
      <a:accent1>
        <a:srgbClr val="4B5A60"/>
      </a:accent1>
      <a:accent2>
        <a:srgbClr val="9C5238"/>
      </a:accent2>
      <a:accent3>
        <a:srgbClr val="504539"/>
      </a:accent3>
      <a:accent4>
        <a:srgbClr val="C1AD79"/>
      </a:accent4>
      <a:accent5>
        <a:srgbClr val="667559"/>
      </a:accent5>
      <a:accent6>
        <a:srgbClr val="BAD6AD"/>
      </a:accent6>
      <a:hlink>
        <a:srgbClr val="524A82"/>
      </a:hlink>
      <a:folHlink>
        <a:srgbClr val="8F9954"/>
      </a:folHlink>
    </a:clrScheme>
    <a:fontScheme name="Capital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Capita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atMod val="150000"/>
                <a:lumMod val="50000"/>
              </a:schemeClr>
              <a:schemeClr val="phClr">
                <a:satMod val="300000"/>
                <a:lumMod val="125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atMod val="135000"/>
                <a:lumMod val="80000"/>
              </a:schemeClr>
              <a:schemeClr val="phClr">
                <a:satMod val="250000"/>
                <a:lumMod val="15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44450" cap="flat" cmpd="sng" algn="ctr">
          <a:solidFill>
            <a:schemeClr val="phClr">
              <a:shade val="85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sx="101000" sy="101000" algn="ctr" rotWithShape="0">
              <a:srgbClr val="000000">
                <a:alpha val="40000"/>
              </a:srgbClr>
            </a:outerShdw>
          </a:effectLst>
          <a:scene3d>
            <a:camera prst="perspectiveFront" fov="3000000"/>
            <a:lightRig rig="threePt" dir="tl"/>
          </a:scene3d>
          <a:sp3d>
            <a:bevelT w="0" h="0"/>
          </a:sp3d>
        </a:effectStyle>
        <a:effectStyle>
          <a:effectLst>
            <a:innerShdw blurRad="190500">
              <a:srgbClr val="000000">
                <a:alpha val="50000"/>
              </a:srgbClr>
            </a:innerShdw>
          </a:effectLst>
          <a:scene3d>
            <a:camera prst="perspectiveFront" fov="4800000"/>
            <a:lightRig rig="twoPt" dir="t">
              <a:rot lat="0" lon="0" rev="48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atMod val="150000"/>
                <a:lumMod val="50000"/>
              </a:schemeClr>
              <a:schemeClr val="phClr">
                <a:satMod val="400000"/>
                <a:lumMod val="16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Capital.thmx</Template>
  <TotalTime>2252</TotalTime>
  <Words>460</Words>
  <Application>Microsoft Macintosh PowerPoint</Application>
  <PresentationFormat>On-screen Show (4:3)</PresentationFormat>
  <Paragraphs>53</Paragraphs>
  <Slides>12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Capital</vt:lpstr>
      <vt:lpstr>EDC 423: Informal and Formal Assessments of Reading Proficiency </vt:lpstr>
      <vt:lpstr>Wrapping Up Questioning in Narrative Texts</vt:lpstr>
      <vt:lpstr>Completing IDEA Evaluations</vt:lpstr>
      <vt:lpstr>Informal and Formal Assessments</vt:lpstr>
      <vt:lpstr>Formal Assessments</vt:lpstr>
      <vt:lpstr>Objectives Vs. Standards </vt:lpstr>
      <vt:lpstr>Which is which? And why? (educational standard vs. learning objective) </vt:lpstr>
      <vt:lpstr>Are Standards A Curriculum?</vt:lpstr>
      <vt:lpstr>How is students’ proficiency in CCSS formally assessed?  </vt:lpstr>
      <vt:lpstr>Sample Items</vt:lpstr>
      <vt:lpstr>Homework</vt:lpstr>
      <vt:lpstr>Score Ranges on Quiz 2</vt:lpstr>
    </vt:vector>
  </TitlesOfParts>
  <Company>University of Rhode Island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Julie Coiro</dc:creator>
  <cp:lastModifiedBy>Julie Coiro</cp:lastModifiedBy>
  <cp:revision>178</cp:revision>
  <cp:lastPrinted>2016-10-04T13:01:49Z</cp:lastPrinted>
  <dcterms:created xsi:type="dcterms:W3CDTF">2014-09-22T14:50:27Z</dcterms:created>
  <dcterms:modified xsi:type="dcterms:W3CDTF">2016-12-05T19:05:28Z</dcterms:modified>
</cp:coreProperties>
</file>